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7" r:id="rId26"/>
    <p:sldId id="281" r:id="rId27"/>
    <p:sldId id="290" r:id="rId28"/>
    <p:sldId id="294" r:id="rId29"/>
    <p:sldId id="292" r:id="rId30"/>
    <p:sldId id="291" r:id="rId31"/>
    <p:sldId id="293" r:id="rId32"/>
    <p:sldId id="282" r:id="rId33"/>
    <p:sldId id="283" r:id="rId34"/>
    <p:sldId id="274" r:id="rId35"/>
    <p:sldId id="275" r:id="rId36"/>
    <p:sldId id="284" r:id="rId37"/>
    <p:sldId id="288" r:id="rId38"/>
    <p:sldId id="289" r:id="rId39"/>
    <p:sldId id="28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50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Libre Home Inc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Inevitable revolution in Smarthome/IoT World!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Qingjun Wei</a:t>
            </a:r>
            <a:br>
              <a:rPr lang="en-US" dirty="0"/>
            </a:br>
            <a:r>
              <a:rPr lang="en-US" dirty="0"/>
              <a:t>Founder &amp; CEO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C322-6765-49DA-BD27-083D8C15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0074"/>
          </a:xfrm>
        </p:spPr>
        <p:txBody>
          <a:bodyPr>
            <a:normAutofit/>
          </a:bodyPr>
          <a:lstStyle/>
          <a:p>
            <a:r>
              <a:rPr lang="en-US" dirty="0"/>
              <a:t>Patent – </a:t>
            </a:r>
            <a:r>
              <a:rPr lang="en-US" b="1" u="sng" dirty="0"/>
              <a:t>IoT App</a:t>
            </a:r>
            <a:r>
              <a:rPr lang="en-US" dirty="0"/>
              <a:t> - How does it Work?</a:t>
            </a:r>
            <a:br>
              <a:rPr lang="en-US" dirty="0"/>
            </a:br>
            <a:r>
              <a:rPr lang="en-US" sz="1800" dirty="0"/>
              <a:t>Automated Generation of UI (e.g. Smartphones)</a:t>
            </a:r>
            <a:endParaRPr lang="en-US" dirty="0"/>
          </a:p>
        </p:txBody>
      </p:sp>
      <p:pic>
        <p:nvPicPr>
          <p:cNvPr id="6" name="Picture Placeholder 16">
            <a:extLst>
              <a:ext uri="{FF2B5EF4-FFF2-40B4-BE49-F238E27FC236}">
                <a16:creationId xmlns:a16="http://schemas.microsoft.com/office/drawing/2014/main" id="{ADEDD1C8-5539-4A2A-9AA8-8F6CAAC9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0181" y="1688592"/>
            <a:ext cx="3573446" cy="2200380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A3073D18-28D2-438C-BEE4-1965F21F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7216" y="3974592"/>
            <a:ext cx="3154391" cy="2200380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8" name="Picture Placeholder 16">
            <a:extLst>
              <a:ext uri="{FF2B5EF4-FFF2-40B4-BE49-F238E27FC236}">
                <a16:creationId xmlns:a16="http://schemas.microsoft.com/office/drawing/2014/main" id="{27B77942-8F4A-4ECD-8D26-CAA47F8D1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069" y="1688592"/>
            <a:ext cx="2571750" cy="4572000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5E9058-1DEB-492A-ADD3-3AFD6AC5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81" y="3974592"/>
            <a:ext cx="3154391" cy="2218944"/>
          </a:xfrm>
        </p:spPr>
        <p:txBody>
          <a:bodyPr/>
          <a:lstStyle/>
          <a:p>
            <a:r>
              <a:rPr lang="en-US" dirty="0"/>
              <a:t>Developer</a:t>
            </a:r>
          </a:p>
          <a:p>
            <a:pPr lvl="1"/>
            <a:r>
              <a:rPr lang="en-US" dirty="0"/>
              <a:t>Write Code</a:t>
            </a:r>
          </a:p>
          <a:p>
            <a:pPr lvl="1"/>
            <a:r>
              <a:rPr lang="en-US" dirty="0"/>
              <a:t>Specify Input Structure</a:t>
            </a:r>
          </a:p>
          <a:p>
            <a:pPr lvl="2"/>
            <a:r>
              <a:rPr lang="en-US" dirty="0"/>
              <a:t>It is a </a:t>
            </a:r>
            <a:r>
              <a:rPr lang="en-US" b="1" u="sng" dirty="0"/>
              <a:t>TREE</a:t>
            </a:r>
            <a:r>
              <a:rPr lang="en-US" dirty="0"/>
              <a:t>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93072D-F77E-4D56-B6E2-8130AB2BF31A}"/>
              </a:ext>
            </a:extLst>
          </p:cNvPr>
          <p:cNvSpPr txBox="1">
            <a:spLocks/>
          </p:cNvSpPr>
          <p:nvPr/>
        </p:nvSpPr>
        <p:spPr>
          <a:xfrm>
            <a:off x="5019652" y="1679310"/>
            <a:ext cx="3154391" cy="221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</a:t>
            </a:r>
          </a:p>
          <a:p>
            <a:pPr lvl="1"/>
            <a:r>
              <a:rPr lang="en-US" dirty="0"/>
              <a:t>UI Automatically generated</a:t>
            </a:r>
          </a:p>
          <a:p>
            <a:pPr lvl="1"/>
            <a:r>
              <a:rPr lang="en-US" dirty="0"/>
              <a:t>It is another </a:t>
            </a:r>
            <a:r>
              <a:rPr lang="en-US" b="1" u="sng" dirty="0"/>
              <a:t>TREE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On user’s Smartphone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B059A-AE52-4F05-BFEB-B4BF1FBF8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452" y="4540372"/>
            <a:ext cx="610772" cy="4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EB10-9E3C-4C3B-872E-44309BD5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0410"/>
          </a:xfrm>
        </p:spPr>
        <p:txBody>
          <a:bodyPr/>
          <a:lstStyle/>
          <a:p>
            <a:r>
              <a:rPr lang="en-US" dirty="0"/>
              <a:t>Patent – </a:t>
            </a:r>
            <a:r>
              <a:rPr lang="en-US" b="1" u="sng" dirty="0"/>
              <a:t>IoT App</a:t>
            </a:r>
            <a:r>
              <a:rPr lang="en-US" dirty="0"/>
              <a:t> - Reinventing </a:t>
            </a:r>
            <a:r>
              <a:rPr lang="en-US" b="1" dirty="0"/>
              <a:t>Tree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8C95-3903-4F11-992E-E6651F5D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28928"/>
            <a:ext cx="4473003" cy="4910554"/>
          </a:xfrm>
        </p:spPr>
        <p:txBody>
          <a:bodyPr/>
          <a:lstStyle/>
          <a:p>
            <a:r>
              <a:rPr lang="en-US" dirty="0"/>
              <a:t>This patent covers the end-user UI (User Interface)</a:t>
            </a:r>
          </a:p>
          <a:p>
            <a:r>
              <a:rPr lang="en-US" dirty="0"/>
              <a:t>It describes how a user of internet of things controller setup an App process</a:t>
            </a:r>
          </a:p>
          <a:p>
            <a:r>
              <a:rPr lang="en-US" dirty="0"/>
              <a:t>It covers any tree structure</a:t>
            </a:r>
          </a:p>
          <a:p>
            <a:pPr lvl="1"/>
            <a:r>
              <a:rPr lang="en-US" dirty="0"/>
              <a:t>Array of array, array of struct,</a:t>
            </a:r>
            <a:br>
              <a:rPr lang="en-US" dirty="0"/>
            </a:br>
            <a:r>
              <a:rPr lang="en-US" dirty="0"/>
              <a:t>struct of array, struct of struct</a:t>
            </a:r>
          </a:p>
          <a:p>
            <a:r>
              <a:rPr lang="en-US" dirty="0"/>
              <a:t>I reinvented the </a:t>
            </a:r>
            <a:r>
              <a:rPr lang="en-US" b="1" u="sng" dirty="0"/>
              <a:t>Tree Structure</a:t>
            </a:r>
            <a:r>
              <a:rPr lang="en-US" dirty="0"/>
              <a:t>!</a:t>
            </a:r>
          </a:p>
        </p:txBody>
      </p:sp>
      <p:pic>
        <p:nvPicPr>
          <p:cNvPr id="8" name="Picture Placeholder 16">
            <a:extLst>
              <a:ext uri="{FF2B5EF4-FFF2-40B4-BE49-F238E27FC236}">
                <a16:creationId xmlns:a16="http://schemas.microsoft.com/office/drawing/2014/main" id="{2BCBAA20-00C6-4E7D-8C93-B9413CD6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163" y="1667482"/>
            <a:ext cx="2571750" cy="4572000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9" name="Picture Placeholder 16">
            <a:extLst>
              <a:ext uri="{FF2B5EF4-FFF2-40B4-BE49-F238E27FC236}">
                <a16:creationId xmlns:a16="http://schemas.microsoft.com/office/drawing/2014/main" id="{C2E92CDB-2558-40EC-BD90-C9E9F137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75661" y="1667482"/>
            <a:ext cx="2571750" cy="4572000"/>
          </a:xfrm>
          <a:prstGeom prst="round2DiagRect">
            <a:avLst>
              <a:gd name="adj1" fmla="val 5608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87461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3F7A-ADB2-45CE-B1B8-754697E3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7194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Patent – </a:t>
            </a:r>
            <a:r>
              <a:rPr lang="en-US" b="1" u="sng" dirty="0"/>
              <a:t>IoT App</a:t>
            </a:r>
            <a:br>
              <a:rPr lang="en-US" dirty="0"/>
            </a:br>
            <a:r>
              <a:rPr lang="en-US" dirty="0"/>
              <a:t>Can’t Get Enough from Tree Structures!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E839E-D199-4E64-80B9-015A6558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05712"/>
            <a:ext cx="4412044" cy="4687824"/>
          </a:xfrm>
        </p:spPr>
        <p:txBody>
          <a:bodyPr/>
          <a:lstStyle/>
          <a:p>
            <a:r>
              <a:rPr lang="en-US" dirty="0"/>
              <a:t>Here is another patent pending</a:t>
            </a:r>
          </a:p>
          <a:p>
            <a:r>
              <a:rPr lang="en-US" dirty="0"/>
              <a:t>This pending patent is about translation of UI</a:t>
            </a:r>
          </a:p>
          <a:p>
            <a:r>
              <a:rPr lang="en-US" dirty="0"/>
              <a:t>Anyone can contribute the translation of an App</a:t>
            </a:r>
          </a:p>
          <a:p>
            <a:r>
              <a:rPr lang="en-US" dirty="0"/>
              <a:t>And share with the whole world</a:t>
            </a:r>
          </a:p>
          <a:p>
            <a:r>
              <a:rPr lang="en-US" dirty="0"/>
              <a:t>Extra layer of protection of my intellectual property.</a:t>
            </a:r>
          </a:p>
          <a:p>
            <a:endParaRPr lang="en-US" dirty="0"/>
          </a:p>
        </p:txBody>
      </p:sp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4FFD148E-BD9E-456E-9D89-CC4A9C1C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61411" y="1493520"/>
            <a:ext cx="2286000" cy="4572000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5" name="Picture Placeholder 16">
            <a:extLst>
              <a:ext uri="{FF2B5EF4-FFF2-40B4-BE49-F238E27FC236}">
                <a16:creationId xmlns:a16="http://schemas.microsoft.com/office/drawing/2014/main" id="{870F8614-37E8-4BA7-87BC-27518EED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4412" y="2787396"/>
            <a:ext cx="2286000" cy="1508759"/>
          </a:xfrm>
          <a:prstGeom prst="round2DiagRect">
            <a:avLst>
              <a:gd name="adj1" fmla="val 5608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47640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6F1-7CF6-44EB-84CF-150CED22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53926"/>
            <a:ext cx="9905998" cy="643354"/>
          </a:xfrm>
        </p:spPr>
        <p:txBody>
          <a:bodyPr>
            <a:normAutofit/>
          </a:bodyPr>
          <a:lstStyle/>
          <a:p>
            <a:r>
              <a:rPr lang="en-US" dirty="0"/>
              <a:t>System - 3 Way Switch,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5AF4-B1C9-41EB-8FA1-E917D95D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7280"/>
            <a:ext cx="10054719" cy="502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(or more) switches control one light. Every American home has it.</a:t>
            </a:r>
          </a:p>
        </p:txBody>
      </p:sp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5564D9D1-260C-4E2E-8AFE-96964E31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0577" y="2298641"/>
            <a:ext cx="2216723" cy="3940841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3FC2E0-B474-4B4F-87F4-231E04741BE7}"/>
              </a:ext>
            </a:extLst>
          </p:cNvPr>
          <p:cNvSpPr txBox="1">
            <a:spLocks/>
          </p:cNvSpPr>
          <p:nvPr/>
        </p:nvSpPr>
        <p:spPr>
          <a:xfrm>
            <a:off x="1141412" y="1599974"/>
            <a:ext cx="3217227" cy="564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In Libre Home, just link </a:t>
            </a:r>
            <a:r>
              <a:rPr lang="en-US" sz="1200" dirty="0" err="1"/>
              <a:t>DimmerB</a:t>
            </a:r>
            <a:r>
              <a:rPr lang="en-US" sz="1200" dirty="0"/>
              <a:t> to </a:t>
            </a:r>
            <a:r>
              <a:rPr lang="en-US" sz="1200" dirty="0" err="1"/>
              <a:t>DimmerA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 err="1"/>
              <a:t>DimmerB</a:t>
            </a:r>
            <a:r>
              <a:rPr lang="en-US" sz="1200" dirty="0"/>
              <a:t> will work as a remote control of </a:t>
            </a:r>
            <a:r>
              <a:rPr lang="en-US" sz="1200" dirty="0" err="1"/>
              <a:t>DimmerA</a:t>
            </a:r>
            <a:endParaRPr lang="en-US" sz="1200" dirty="0"/>
          </a:p>
        </p:txBody>
      </p:sp>
      <p:pic>
        <p:nvPicPr>
          <p:cNvPr id="6" name="Picture Placeholder 16">
            <a:extLst>
              <a:ext uri="{FF2B5EF4-FFF2-40B4-BE49-F238E27FC236}">
                <a16:creationId xmlns:a16="http://schemas.microsoft.com/office/drawing/2014/main" id="{7E8F6A56-9868-48B4-9B90-F3C3D7E7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0409" y="2298640"/>
            <a:ext cx="2216723" cy="3940840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826656-0487-4098-89A3-32F3C6D5397F}"/>
              </a:ext>
            </a:extLst>
          </p:cNvPr>
          <p:cNvSpPr txBox="1">
            <a:spLocks/>
          </p:cNvSpPr>
          <p:nvPr/>
        </p:nvSpPr>
        <p:spPr>
          <a:xfrm>
            <a:off x="4485797" y="1599974"/>
            <a:ext cx="3217227" cy="5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Add a Remote?</a:t>
            </a:r>
            <a:br>
              <a:rPr lang="en-US" sz="1200" dirty="0"/>
            </a:br>
            <a:r>
              <a:rPr lang="en-US" sz="1200" dirty="0"/>
              <a:t>It is simple, just add the remote to list.</a:t>
            </a:r>
          </a:p>
        </p:txBody>
      </p:sp>
      <p:pic>
        <p:nvPicPr>
          <p:cNvPr id="8" name="Picture Placeholder 16">
            <a:extLst>
              <a:ext uri="{FF2B5EF4-FFF2-40B4-BE49-F238E27FC236}">
                <a16:creationId xmlns:a16="http://schemas.microsoft.com/office/drawing/2014/main" id="{EE11BD92-DE94-4B99-90C6-2FC985E767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60241" y="2298640"/>
            <a:ext cx="2216722" cy="3940840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561512-82F4-482B-97AE-3D5678A02044}"/>
              </a:ext>
            </a:extLst>
          </p:cNvPr>
          <p:cNvSpPr txBox="1">
            <a:spLocks/>
          </p:cNvSpPr>
          <p:nvPr/>
        </p:nvSpPr>
        <p:spPr>
          <a:xfrm>
            <a:off x="8059988" y="1599974"/>
            <a:ext cx="3217227" cy="5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Now remote can also control </a:t>
            </a:r>
            <a:r>
              <a:rPr lang="en-US" sz="1200" dirty="0" err="1"/>
              <a:t>DimmerA</a:t>
            </a:r>
            <a:br>
              <a:rPr lang="en-US" sz="1200" dirty="0"/>
            </a:br>
            <a:r>
              <a:rPr lang="en-US" sz="1200" dirty="0"/>
              <a:t>User can further customize which button.</a:t>
            </a:r>
          </a:p>
        </p:txBody>
      </p:sp>
    </p:spTree>
    <p:extLst>
      <p:ext uri="{BB962C8B-B14F-4D97-AF65-F5344CB8AC3E}">
        <p14:creationId xmlns:p14="http://schemas.microsoft.com/office/powerpoint/2010/main" val="302529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F156-4DBE-43F0-B364-47DDB6EF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00682"/>
          </a:xfrm>
        </p:spPr>
        <p:txBody>
          <a:bodyPr>
            <a:noAutofit/>
          </a:bodyPr>
          <a:lstStyle/>
          <a:p>
            <a:r>
              <a:rPr lang="en-US" sz="2400" dirty="0"/>
              <a:t>System - 3 Way Switch, Can Samsung &amp; Xiaomi Really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014A-F2FF-42E2-9F37-B31B4D5B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19200"/>
            <a:ext cx="9905999" cy="60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set </a:t>
            </a:r>
            <a:r>
              <a:rPr lang="en-US" dirty="0" err="1"/>
              <a:t>DimmerB</a:t>
            </a:r>
            <a:r>
              <a:rPr lang="en-US" dirty="0"/>
              <a:t> to control </a:t>
            </a:r>
            <a:r>
              <a:rPr lang="en-US" dirty="0" err="1"/>
              <a:t>DimmerA</a:t>
            </a:r>
            <a:endParaRPr lang="en-US" dirty="0"/>
          </a:p>
        </p:txBody>
      </p:sp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D32EA4E5-B925-46F8-A236-FE8C5C32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5731" y="1819882"/>
            <a:ext cx="2425890" cy="4312694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6" name="Picture Placeholder 16">
            <a:extLst>
              <a:ext uri="{FF2B5EF4-FFF2-40B4-BE49-F238E27FC236}">
                <a16:creationId xmlns:a16="http://schemas.microsoft.com/office/drawing/2014/main" id="{5C3741B3-BED9-41F9-BB0B-FFC610BF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24309" y="2273808"/>
            <a:ext cx="2343381" cy="3858768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8CD8ECD5-E2C4-4C27-A079-4A844C99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32887" y="2273808"/>
            <a:ext cx="2343381" cy="3858768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19237B-676C-475F-A6AA-97C9E83EE5FD}"/>
              </a:ext>
            </a:extLst>
          </p:cNvPr>
          <p:cNvSpPr txBox="1">
            <a:spLocks/>
          </p:cNvSpPr>
          <p:nvPr/>
        </p:nvSpPr>
        <p:spPr>
          <a:xfrm>
            <a:off x="4485797" y="1599974"/>
            <a:ext cx="3217227" cy="564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Now a user manually set </a:t>
            </a:r>
            <a:r>
              <a:rPr lang="en-US" sz="1400" dirty="0" err="1"/>
              <a:t>DimmerA</a:t>
            </a:r>
            <a:r>
              <a:rPr lang="en-US" sz="1400" dirty="0"/>
              <a:t> to 50%</a:t>
            </a:r>
            <a:br>
              <a:rPr lang="en-US" sz="1400" dirty="0"/>
            </a:br>
            <a:r>
              <a:rPr lang="en-US" sz="1400" dirty="0"/>
              <a:t>The level indicator shows 50%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F91C0A-ED9E-4D12-BAE2-0028E7B05CFD}"/>
              </a:ext>
            </a:extLst>
          </p:cNvPr>
          <p:cNvSpPr txBox="1">
            <a:spLocks/>
          </p:cNvSpPr>
          <p:nvPr/>
        </p:nvSpPr>
        <p:spPr>
          <a:xfrm>
            <a:off x="8152272" y="1599974"/>
            <a:ext cx="3217227" cy="564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What will the level indicator on </a:t>
            </a:r>
            <a:r>
              <a:rPr lang="en-US" sz="1400" dirty="0" err="1"/>
              <a:t>DimmerB</a:t>
            </a:r>
            <a:r>
              <a:rPr lang="en-US" sz="1400" dirty="0"/>
              <a:t> show?</a:t>
            </a:r>
            <a:br>
              <a:rPr lang="en-US" sz="1400" dirty="0"/>
            </a:br>
            <a:r>
              <a:rPr lang="en-US" sz="1400" dirty="0"/>
              <a:t>Good luck with Samsung or Xiaomi!</a:t>
            </a:r>
          </a:p>
        </p:txBody>
      </p:sp>
    </p:spTree>
    <p:extLst>
      <p:ext uri="{BB962C8B-B14F-4D97-AF65-F5344CB8AC3E}">
        <p14:creationId xmlns:p14="http://schemas.microsoft.com/office/powerpoint/2010/main" val="34383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D4A5-DF29-45AE-ABA0-2C3E1A67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7327072" cy="631162"/>
          </a:xfrm>
        </p:spPr>
        <p:txBody>
          <a:bodyPr/>
          <a:lstStyle/>
          <a:p>
            <a:r>
              <a:rPr lang="en-US" dirty="0"/>
              <a:t>System - This is a Binary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2975-6301-441C-BD7E-C9907B9C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49679"/>
            <a:ext cx="4815969" cy="4983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is either design to make every sense, or does NOT make any sense at all!</a:t>
            </a:r>
          </a:p>
          <a:p>
            <a:r>
              <a:rPr lang="en-US" dirty="0"/>
              <a:t>There are countless simple use cases, that only Libre Home can do!</a:t>
            </a:r>
          </a:p>
          <a:p>
            <a:r>
              <a:rPr lang="en-US" dirty="0"/>
              <a:t>Some of them are because we don’t have any logical design flaws while other systems have</a:t>
            </a:r>
          </a:p>
          <a:p>
            <a:r>
              <a:rPr lang="en-US" dirty="0"/>
              <a:t>Some of them will depend on our patented App Engine under the hood</a:t>
            </a:r>
          </a:p>
        </p:txBody>
      </p:sp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34F71975-C38D-41AF-ABB7-F041DCC7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4619" y="2261615"/>
            <a:ext cx="2233866" cy="3971317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5" name="Picture Placeholder 16">
            <a:extLst>
              <a:ext uri="{FF2B5EF4-FFF2-40B4-BE49-F238E27FC236}">
                <a16:creationId xmlns:a16="http://schemas.microsoft.com/office/drawing/2014/main" id="{27919DD8-B396-4F75-A16E-48679BD1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94687" y="2700528"/>
            <a:ext cx="2264014" cy="3480815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6" name="Picture Placeholder 16">
            <a:extLst>
              <a:ext uri="{FF2B5EF4-FFF2-40B4-BE49-F238E27FC236}">
                <a16:creationId xmlns:a16="http://schemas.microsoft.com/office/drawing/2014/main" id="{763CACC6-623E-4D4E-8AAC-A2D6EEA695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85655" y="673382"/>
            <a:ext cx="2273046" cy="1905226"/>
          </a:xfrm>
          <a:prstGeom prst="round2DiagRect">
            <a:avLst>
              <a:gd name="adj1" fmla="val 5608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70656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5122-EA23-4840-A98E-2B2C9D96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r>
              <a:rPr lang="en-US" dirty="0"/>
              <a:t>What About Crestron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C4D7-C4EA-4DF7-ADA1-CE82B8E1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4267201"/>
          </a:xfrm>
        </p:spPr>
        <p:txBody>
          <a:bodyPr/>
          <a:lstStyle/>
          <a:p>
            <a:r>
              <a:rPr lang="en-US" dirty="0"/>
              <a:t>Crestron has 100s of engineers and 10,000s of contractors</a:t>
            </a:r>
          </a:p>
          <a:p>
            <a:r>
              <a:rPr lang="en-US" dirty="0"/>
              <a:t>They will build custom app for your home to satisfy any of your need</a:t>
            </a:r>
          </a:p>
          <a:p>
            <a:r>
              <a:rPr lang="en-US" dirty="0"/>
              <a:t>At the cost of $300 per hour per staff</a:t>
            </a:r>
          </a:p>
          <a:p>
            <a:endParaRPr lang="en-US" dirty="0"/>
          </a:p>
          <a:p>
            <a:r>
              <a:rPr lang="en-US" dirty="0"/>
              <a:t>Our patented App engine will crowd-source the whole world to write Apps</a:t>
            </a:r>
          </a:p>
          <a:p>
            <a:r>
              <a:rPr lang="en-US" dirty="0"/>
              <a:t>We even crowd-source whole world to translate Apps</a:t>
            </a:r>
          </a:p>
          <a:p>
            <a:r>
              <a:rPr lang="en-US" dirty="0"/>
              <a:t>It cuts down the customization cost to close to ZERO!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2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46B5-DF41-4F79-97FD-E2106972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0410"/>
          </a:xfrm>
        </p:spPr>
        <p:txBody>
          <a:bodyPr/>
          <a:lstStyle/>
          <a:p>
            <a:r>
              <a:rPr lang="en-US" dirty="0"/>
              <a:t>Cloud Based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4ACC-7636-40E0-BE04-84711646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28928"/>
            <a:ext cx="9905999" cy="4797552"/>
          </a:xfrm>
        </p:spPr>
        <p:txBody>
          <a:bodyPr>
            <a:normAutofit/>
          </a:bodyPr>
          <a:lstStyle/>
          <a:p>
            <a:r>
              <a:rPr lang="en-US" dirty="0"/>
              <a:t>Samsung, Amazon, Google etc. are all cloud based</a:t>
            </a:r>
          </a:p>
          <a:p>
            <a:r>
              <a:rPr lang="en-US" dirty="0"/>
              <a:t>Massive privacy invasion! Sole purpose is to control users’ data, users’ life, while asking users to pay for it. We do </a:t>
            </a:r>
            <a:r>
              <a:rPr lang="en-US" b="1" dirty="0"/>
              <a:t>not collect </a:t>
            </a:r>
            <a:r>
              <a:rPr lang="en-US" dirty="0"/>
              <a:t>any users’ data! Zero data leak!</a:t>
            </a:r>
          </a:p>
          <a:p>
            <a:r>
              <a:rPr lang="en-US" dirty="0"/>
              <a:t>If your internet is down, you lose control. Wi-Fi light switch sends 10s of MB of data to cloud every day</a:t>
            </a:r>
          </a:p>
          <a:p>
            <a:r>
              <a:rPr lang="en-US" dirty="0"/>
              <a:t>Cloud based </a:t>
            </a:r>
            <a:r>
              <a:rPr lang="en-US" dirty="0" err="1"/>
              <a:t>systemIt</a:t>
            </a:r>
            <a:r>
              <a:rPr lang="en-US" dirty="0"/>
              <a:t> has to be light weighted, such as AWS Lambda or IFTTT</a:t>
            </a:r>
          </a:p>
          <a:p>
            <a:pPr lvl="1"/>
            <a:r>
              <a:rPr lang="en-US" dirty="0"/>
              <a:t>Hosting complex control is prohibitive</a:t>
            </a:r>
          </a:p>
          <a:p>
            <a:pPr lvl="1"/>
            <a:r>
              <a:rPr lang="en-US" dirty="0"/>
              <a:t>They can’t even blink two lights. There are unlimited things they can’t do!</a:t>
            </a:r>
          </a:p>
        </p:txBody>
      </p:sp>
    </p:spTree>
    <p:extLst>
      <p:ext uri="{BB962C8B-B14F-4D97-AF65-F5344CB8AC3E}">
        <p14:creationId xmlns:p14="http://schemas.microsoft.com/office/powerpoint/2010/main" val="213312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2C18-5D3A-497C-9582-F17AE6E5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Cloud Based System Ever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DAE54-037B-43AD-9129-E65D541B1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No! It will never make any sense, to end-users</a:t>
            </a:r>
          </a:p>
          <a:p>
            <a:pPr marL="0" indent="0">
              <a:buNone/>
            </a:pPr>
            <a:r>
              <a:rPr lang="en-US" dirty="0"/>
              <a:t>It will become forever conflict interest between business and end-users</a:t>
            </a:r>
          </a:p>
          <a:p>
            <a:pPr marL="0" indent="0">
              <a:buNone/>
            </a:pPr>
            <a:r>
              <a:rPr lang="en-US" dirty="0"/>
              <a:t>Is it any necessary? No! It is not!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dirty="0"/>
              <a:t>Why not work on something inevitable?</a:t>
            </a:r>
          </a:p>
        </p:txBody>
      </p:sp>
    </p:spTree>
    <p:extLst>
      <p:ext uri="{BB962C8B-B14F-4D97-AF65-F5344CB8AC3E}">
        <p14:creationId xmlns:p14="http://schemas.microsoft.com/office/powerpoint/2010/main" val="105983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6B4A-B750-47C5-8E67-F70B0AA8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Voice-Assistance?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0115-E810-45F0-A4BF-9AB9EAA6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has become a commodity</a:t>
            </a:r>
          </a:p>
          <a:p>
            <a:r>
              <a:rPr lang="en-US" dirty="0"/>
              <a:t>It is much easier to build than a new Operating System for IoT</a:t>
            </a:r>
          </a:p>
          <a:p>
            <a:r>
              <a:rPr lang="en-US" dirty="0"/>
              <a:t>It is just an accessory for our system</a:t>
            </a:r>
          </a:p>
          <a:p>
            <a:pPr lvl="1"/>
            <a:r>
              <a:rPr lang="en-US" dirty="0"/>
              <a:t>On our patented App engine, one can write an App for Google/Amazon/Apple voice controls, so that users can use voice to control any device in our system</a:t>
            </a:r>
          </a:p>
          <a:p>
            <a:pPr lvl="1"/>
            <a:r>
              <a:rPr lang="en-US" dirty="0"/>
              <a:t>It will be several hundreds line of code. That’s it!</a:t>
            </a:r>
          </a:p>
          <a:p>
            <a:r>
              <a:rPr lang="en-US" dirty="0"/>
              <a:t>How about a privacy focused Voice Assistance?</a:t>
            </a:r>
          </a:p>
        </p:txBody>
      </p:sp>
    </p:spTree>
    <p:extLst>
      <p:ext uri="{BB962C8B-B14F-4D97-AF65-F5344CB8AC3E}">
        <p14:creationId xmlns:p14="http://schemas.microsoft.com/office/powerpoint/2010/main" val="168770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E9B8-4B7A-4091-A1E3-DE190B0A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5754"/>
          </a:xfrm>
        </p:spPr>
        <p:txBody>
          <a:bodyPr/>
          <a:lstStyle/>
          <a:p>
            <a:r>
              <a:rPr lang="en-US" dirty="0"/>
              <a:t>Why Libre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A6725-AA9B-4473-9051-A34B27A3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11808"/>
            <a:ext cx="9905999" cy="477926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Current Systems</a:t>
            </a:r>
          </a:p>
          <a:p>
            <a:pPr lvl="1"/>
            <a:r>
              <a:rPr lang="en-US" sz="2400" dirty="0"/>
              <a:t>Crestron</a:t>
            </a:r>
          </a:p>
          <a:p>
            <a:pPr lvl="1"/>
            <a:r>
              <a:rPr lang="en-US" sz="2400" dirty="0"/>
              <a:t>Samsung / Xiaomi</a:t>
            </a:r>
          </a:p>
          <a:p>
            <a:pPr lvl="1"/>
            <a:r>
              <a:rPr lang="en-US" sz="2400" dirty="0"/>
              <a:t>Amazon / Google etc.</a:t>
            </a:r>
          </a:p>
          <a:p>
            <a:r>
              <a:rPr lang="en-US" sz="2800" dirty="0"/>
              <a:t>Billions Dollars Have Been Burn</a:t>
            </a:r>
          </a:p>
          <a:p>
            <a:pPr lvl="1"/>
            <a:r>
              <a:rPr lang="en-US" sz="2400" dirty="0"/>
              <a:t>Google’s $3.2 Billion Acquisition of Nest</a:t>
            </a:r>
          </a:p>
          <a:p>
            <a:r>
              <a:rPr lang="en-US" sz="2800" dirty="0"/>
              <a:t>They Simply Don’t Work</a:t>
            </a:r>
          </a:p>
          <a:p>
            <a:pPr lvl="1"/>
            <a:r>
              <a:rPr lang="en-US" sz="2400" dirty="0"/>
              <a:t>They can’t even blink a couple of light bulbs</a:t>
            </a:r>
          </a:p>
          <a:p>
            <a:pPr lvl="1"/>
            <a:r>
              <a:rPr lang="en-US" sz="2400" dirty="0"/>
              <a:t>They can’t even do right with a couple of dimmer switches</a:t>
            </a:r>
          </a:p>
          <a:p>
            <a:r>
              <a:rPr lang="en-US" sz="2800" dirty="0"/>
              <a:t>We Rebuilt Everything from Ground Up, and Fixed Everything They Failed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03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21BB-8471-4662-ACD2-860C633E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2330"/>
          </a:xfrm>
        </p:spPr>
        <p:txBody>
          <a:bodyPr/>
          <a:lstStyle/>
          <a:p>
            <a:r>
              <a:rPr lang="en-US" dirty="0"/>
              <a:t>Our Technology -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705B-51C6-42CB-90CA-026F82B4D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50848"/>
            <a:ext cx="9905999" cy="4462272"/>
          </a:xfrm>
        </p:spPr>
        <p:txBody>
          <a:bodyPr/>
          <a:lstStyle/>
          <a:p>
            <a:r>
              <a:rPr lang="en-US" dirty="0"/>
              <a:t>Patented IoT App Engine</a:t>
            </a:r>
          </a:p>
          <a:p>
            <a:r>
              <a:rPr lang="en-US" dirty="0"/>
              <a:t>Wireless Networking Technology</a:t>
            </a:r>
          </a:p>
          <a:p>
            <a:pPr lvl="1"/>
            <a:r>
              <a:rPr lang="en-US" dirty="0"/>
              <a:t>Everything is seriously flawed in this industry</a:t>
            </a:r>
          </a:p>
          <a:p>
            <a:pPr lvl="1"/>
            <a:r>
              <a:rPr lang="en-US" dirty="0"/>
              <a:t>We fixed Zigbee protocol</a:t>
            </a:r>
          </a:p>
          <a:p>
            <a:pPr lvl="2"/>
            <a:r>
              <a:rPr lang="en-US" dirty="0"/>
              <a:t>Unique encryption key for each pair of devices</a:t>
            </a:r>
          </a:p>
          <a:p>
            <a:pPr lvl="2"/>
            <a:r>
              <a:rPr lang="en-US" dirty="0"/>
              <a:t>Better routing and route management</a:t>
            </a:r>
          </a:p>
          <a:p>
            <a:pPr lvl="2"/>
            <a:r>
              <a:rPr lang="en-US" dirty="0"/>
              <a:t>Dynamic router/end-device switching</a:t>
            </a:r>
          </a:p>
          <a:p>
            <a:r>
              <a:rPr lang="en-US" dirty="0"/>
              <a:t>Video Technology</a:t>
            </a:r>
          </a:p>
          <a:p>
            <a:r>
              <a:rPr lang="en-US" dirty="0"/>
              <a:t>We Fixed Whatever the Industry Failed, in Every Layer</a:t>
            </a:r>
          </a:p>
        </p:txBody>
      </p:sp>
    </p:spTree>
    <p:extLst>
      <p:ext uri="{BB962C8B-B14F-4D97-AF65-F5344CB8AC3E}">
        <p14:creationId xmlns:p14="http://schemas.microsoft.com/office/powerpoint/2010/main" val="196115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3471-0E7F-499F-B86B-DEFF3AF7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1850"/>
          </a:xfrm>
        </p:spPr>
        <p:txBody>
          <a:bodyPr/>
          <a:lstStyle/>
          <a:p>
            <a:r>
              <a:rPr lang="en-US" dirty="0"/>
              <a:t>Our Technology -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95761-4966-4FF9-98EF-775F1629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20368"/>
            <a:ext cx="9905999" cy="4681728"/>
          </a:xfrm>
        </p:spPr>
        <p:txBody>
          <a:bodyPr/>
          <a:lstStyle/>
          <a:p>
            <a:r>
              <a:rPr lang="en-US" dirty="0"/>
              <a:t>So far 8 Devices</a:t>
            </a:r>
          </a:p>
          <a:p>
            <a:r>
              <a:rPr lang="en-US" dirty="0"/>
              <a:t>8 UL Certifications</a:t>
            </a:r>
          </a:p>
          <a:p>
            <a:r>
              <a:rPr lang="en-US" dirty="0"/>
              <a:t>Know-how about RF (Radio Frequency) Design</a:t>
            </a:r>
          </a:p>
          <a:p>
            <a:pPr lvl="1"/>
            <a:r>
              <a:rPr lang="en-US" dirty="0"/>
              <a:t>United States actually falling behind in this area</a:t>
            </a:r>
          </a:p>
          <a:p>
            <a:pPr lvl="1"/>
            <a:r>
              <a:rPr lang="en-US" dirty="0"/>
              <a:t>This is a sensitive topic</a:t>
            </a:r>
          </a:p>
          <a:p>
            <a:pPr lvl="1"/>
            <a:r>
              <a:rPr lang="en-US" dirty="0"/>
              <a:t>Our current product has 5 times wireless range of Xiaomi’s devices</a:t>
            </a:r>
          </a:p>
          <a:p>
            <a:r>
              <a:rPr lang="en-US" dirty="0"/>
              <a:t>Optimal AC/DC Design</a:t>
            </a:r>
          </a:p>
          <a:p>
            <a:r>
              <a:rPr lang="en-US" dirty="0"/>
              <a:t>Talk is Cheap. I Show You Products</a:t>
            </a:r>
          </a:p>
        </p:txBody>
      </p:sp>
    </p:spTree>
    <p:extLst>
      <p:ext uri="{BB962C8B-B14F-4D97-AF65-F5344CB8AC3E}">
        <p14:creationId xmlns:p14="http://schemas.microsoft.com/office/powerpoint/2010/main" val="391677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A3C9-190D-4D92-8EF5-B4F9F955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3082"/>
          </a:xfrm>
        </p:spPr>
        <p:txBody>
          <a:bodyPr/>
          <a:lstStyle/>
          <a:p>
            <a:r>
              <a:rPr lang="en-US" dirty="0"/>
              <a:t>Current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B501-6371-4181-B2A7-4E448528B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71600"/>
            <a:ext cx="4204780" cy="4754880"/>
          </a:xfrm>
        </p:spPr>
        <p:txBody>
          <a:bodyPr/>
          <a:lstStyle/>
          <a:p>
            <a:r>
              <a:rPr lang="en-US" dirty="0"/>
              <a:t>Samples Available</a:t>
            </a:r>
          </a:p>
          <a:p>
            <a:pPr lvl="1"/>
            <a:r>
              <a:rPr lang="en-US" dirty="0"/>
              <a:t>Mature and Robust!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4000" dirty="0"/>
              <a:t>Welcome to Abuse!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B138B3-1DC6-4D14-B1C0-89D73635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3660648"/>
            <a:ext cx="3121152" cy="2340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42329-CCC7-4E3A-BE80-03947B6C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287" y="1493520"/>
            <a:ext cx="6010656" cy="45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0CFE-2B96-49F2-AD3E-F63714A2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6714"/>
          </a:xfrm>
        </p:spPr>
        <p:txBody>
          <a:bodyPr/>
          <a:lstStyle/>
          <a:p>
            <a:r>
              <a:rPr lang="en-US" dirty="0"/>
              <a:t>In-Wall Switches – My Unique Design!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E928-D6E0-471A-A888-511F4935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5232"/>
            <a:ext cx="9905999" cy="46573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Customizable Color, Layout, Laser Mark. Classic Beauty, with a Modern Touch!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5015B-9E96-4515-849E-29DC5E417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005077"/>
            <a:ext cx="9905998" cy="41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D9F8-DC85-4DB3-BBBD-8A0FD672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8426"/>
          </a:xfrm>
        </p:spPr>
        <p:txBody>
          <a:bodyPr/>
          <a:lstStyle/>
          <a:p>
            <a:r>
              <a:rPr lang="en-US" dirty="0"/>
              <a:t>Thermostat – Low Cost &amp; Smarter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90DF-D2C7-4C34-A23A-0F06368E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56944"/>
            <a:ext cx="4009708" cy="46878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 $20 to build</a:t>
            </a:r>
          </a:p>
          <a:p>
            <a:r>
              <a:rPr lang="en-US" dirty="0"/>
              <a:t>Nest is just an App in Libre Home</a:t>
            </a:r>
          </a:p>
          <a:p>
            <a:r>
              <a:rPr lang="en-US" dirty="0"/>
              <a:t>Our App can be much </a:t>
            </a:r>
            <a:r>
              <a:rPr lang="en-US" b="1" dirty="0"/>
              <a:t>smarter</a:t>
            </a:r>
            <a:r>
              <a:rPr lang="en-US" dirty="0"/>
              <a:t>, with more data integrated from the whole house</a:t>
            </a:r>
          </a:p>
          <a:p>
            <a:r>
              <a:rPr lang="en-US" dirty="0"/>
              <a:t>And it will be 100% private with Zero Data Leak!</a:t>
            </a:r>
          </a:p>
          <a:p>
            <a:r>
              <a:rPr lang="en-US" dirty="0"/>
              <a:t>App will be </a:t>
            </a:r>
            <a:r>
              <a:rPr lang="en-US" b="1" dirty="0"/>
              <a:t>open sourced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Let the whole world work on it!</a:t>
            </a:r>
            <a:br>
              <a:rPr lang="en-US" dirty="0"/>
            </a:br>
            <a:r>
              <a:rPr lang="en-US" dirty="0"/>
              <a:t>Let it evolve!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F0B1C-CFF1-4D5D-AEC3-9AADB599B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21" y="1338191"/>
            <a:ext cx="6251593" cy="42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1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CF88A-6AD5-4329-8B04-AC509BE8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Sprinkler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F181-817E-41F3-A20D-63C3FCB8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375211" cy="3541714"/>
          </a:xfrm>
        </p:spPr>
        <p:txBody>
          <a:bodyPr/>
          <a:lstStyle/>
          <a:p>
            <a:r>
              <a:rPr lang="en-US" dirty="0"/>
              <a:t>Costs less than $20</a:t>
            </a:r>
          </a:p>
          <a:p>
            <a:r>
              <a:rPr lang="en-US" dirty="0"/>
              <a:t>Works with out patented App technology</a:t>
            </a:r>
          </a:p>
          <a:p>
            <a:r>
              <a:rPr lang="en-US" dirty="0"/>
              <a:t>Weather forecast, future sensors support</a:t>
            </a:r>
          </a:p>
          <a:p>
            <a:r>
              <a:rPr lang="en-US" dirty="0"/>
              <a:t>We open source the App</a:t>
            </a:r>
          </a:p>
          <a:p>
            <a:r>
              <a:rPr lang="en-US" dirty="0"/>
              <a:t>Let it evolve forever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76E0-C05D-4DB1-B7C4-0E5782DF1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58" y="1318258"/>
            <a:ext cx="4221483" cy="422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6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722D-CA23-44A1-AF88-F9535B71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4522"/>
          </a:xfrm>
        </p:spPr>
        <p:txBody>
          <a:bodyPr/>
          <a:lstStyle/>
          <a:p>
            <a:r>
              <a:rPr lang="en-US" dirty="0"/>
              <a:t>Libre Home Smart Remote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6DC8F-EC64-4813-BAB6-5C2A1BF4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63040"/>
            <a:ext cx="4442524" cy="4632960"/>
          </a:xfrm>
        </p:spPr>
        <p:txBody>
          <a:bodyPr/>
          <a:lstStyle/>
          <a:p>
            <a:r>
              <a:rPr lang="en-US" dirty="0"/>
              <a:t>2 X AAA Batteries Lasts </a:t>
            </a:r>
            <a:r>
              <a:rPr lang="en-US" b="1" dirty="0"/>
              <a:t>2 Years</a:t>
            </a:r>
          </a:p>
          <a:p>
            <a:r>
              <a:rPr lang="en-US" dirty="0"/>
              <a:t>A Perfect Example of Our Low Power Wireless Technology</a:t>
            </a:r>
          </a:p>
          <a:p>
            <a:r>
              <a:rPr lang="en-US" dirty="0"/>
              <a:t>It is a Platform by Itself! Thanks to our design and patented App Engine.</a:t>
            </a:r>
          </a:p>
          <a:p>
            <a:r>
              <a:rPr lang="en-US" dirty="0"/>
              <a:t>It offers ultimate customization capability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87335-7966-4031-9DB3-14A27834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937" y="1871472"/>
            <a:ext cx="3115056" cy="311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ABC5AA-E040-4B64-93F3-1FE2A4AC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93" y="1788780"/>
            <a:ext cx="2239582" cy="39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F90-60DB-4F2C-80DE-0792318E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86026"/>
          </a:xfrm>
        </p:spPr>
        <p:txBody>
          <a:bodyPr/>
          <a:lstStyle/>
          <a:p>
            <a:r>
              <a:rPr lang="en-US" dirty="0"/>
              <a:t>Plugin Relay and Dimmer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3BCD-7942-4A96-93B8-85C3D6DC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4544"/>
            <a:ext cx="5570283" cy="4748784"/>
          </a:xfrm>
        </p:spPr>
        <p:txBody>
          <a:bodyPr/>
          <a:lstStyle/>
          <a:p>
            <a:r>
              <a:rPr lang="en-US" dirty="0"/>
              <a:t>Next generation software will extend our patented technology to every individual device</a:t>
            </a:r>
          </a:p>
          <a:p>
            <a:r>
              <a:rPr lang="en-US" dirty="0"/>
              <a:t>Each device will be able to host the same virtual machine as Hub</a:t>
            </a:r>
          </a:p>
          <a:p>
            <a:r>
              <a:rPr lang="en-US" dirty="0"/>
              <a:t>It will bring any sophisticated control to every device with orders of magnitude of reliability!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0D927-4872-4B1C-A056-B682C859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430" y="1384935"/>
            <a:ext cx="3219797" cy="2213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C863F-53BF-4E64-BE4F-57A5436A4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430" y="3678936"/>
            <a:ext cx="3219797" cy="22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5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1D03-835B-4D93-B015-844CEE87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823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Development Tool, IDE/Debug/Deployment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7A65D-A541-4588-BD83-F057D68D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99" y="1332030"/>
            <a:ext cx="8257401" cy="49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D3AA-290A-4BC4-99B4-40FCAEB8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43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Entire Business is Industrial IoT</a:t>
            </a:r>
            <a:br>
              <a:rPr lang="en-US" dirty="0"/>
            </a:br>
            <a:r>
              <a:rPr lang="en-US" sz="1800" dirty="0"/>
              <a:t>ERP/CRM Data Flow with Strict Access Control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A64E7-1906-40E5-B5E6-DAB658A6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33" y="1529511"/>
            <a:ext cx="7424357" cy="45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C2597D-2D21-43F2-B99B-3428AD62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0"/>
            <a:ext cx="6637083" cy="682752"/>
          </a:xfrm>
        </p:spPr>
        <p:txBody>
          <a:bodyPr/>
          <a:lstStyle/>
          <a:p>
            <a:r>
              <a:rPr lang="en-US" dirty="0"/>
              <a:t>Blinking a Light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85826A-993F-4702-8583-8EA338267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377696"/>
            <a:ext cx="6637086" cy="4718304"/>
          </a:xfrm>
        </p:spPr>
        <p:txBody>
          <a:bodyPr/>
          <a:lstStyle/>
          <a:p>
            <a:r>
              <a:rPr lang="en-US" dirty="0"/>
              <a:t>* Image is animated. Use “Slide Show” to view!</a:t>
            </a:r>
          </a:p>
          <a:p>
            <a:r>
              <a:rPr lang="en-US" dirty="0"/>
              <a:t>Final screenshot (right most)</a:t>
            </a:r>
            <a:br>
              <a:rPr lang="en-US" dirty="0"/>
            </a:br>
            <a:r>
              <a:rPr lang="en-US" dirty="0"/>
              <a:t>User setup steps (animated image)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Light Group #1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Turn light “Outdoor” on (level at 100%)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Wait for 1.000 second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Light Group #2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Turn light “Outdoor” off (level at 0%)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Wait for 1.000 second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Loop back to step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Infinite loop …</a:t>
            </a:r>
          </a:p>
          <a:p>
            <a:pPr lvl="1"/>
            <a:r>
              <a:rPr lang="en-US" dirty="0"/>
              <a:t>	</a:t>
            </a:r>
          </a:p>
        </p:txBody>
      </p:sp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id="{497D4689-145F-48AF-9425-FF13A13C41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206745" y="1524000"/>
            <a:ext cx="2571750" cy="4572000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2D850E-B22C-415C-A07B-E7725909B9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039089" y="609600"/>
            <a:ext cx="3086100" cy="5486400"/>
          </a:xfrm>
          <a:prstGeom prst="round2DiagRect">
            <a:avLst>
              <a:gd name="adj1" fmla="val 5608"/>
              <a:gd name="adj2" fmla="val 0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746CDD-F245-41E8-8FAF-4FC1D01E2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057" y="5410200"/>
            <a:ext cx="3429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C1C9-CE61-4A4E-B7CE-E33222BA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1162"/>
          </a:xfrm>
        </p:spPr>
        <p:txBody>
          <a:bodyPr>
            <a:noAutofit/>
          </a:bodyPr>
          <a:lstStyle/>
          <a:p>
            <a:r>
              <a:rPr lang="en-US" sz="2800" dirty="0"/>
              <a:t>Manufacture/QA Tooling, Software and Firmware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0491E-3C8D-43BA-A600-E9049B011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20369"/>
            <a:ext cx="3833209" cy="1558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In-house built, full fledged manufacture management, custom tooling, QA software and firmware.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C6F24-EB00-4C30-BD3D-E905946C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621" y="1420368"/>
            <a:ext cx="2239582" cy="4479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F61317-4C18-4E5E-ACFC-D8A2DB93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203" y="1420368"/>
            <a:ext cx="4184406" cy="4479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8DD74-9D28-4F5E-AB0F-82D913FA9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2" y="2978756"/>
            <a:ext cx="3833209" cy="29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7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A6FA-F2C4-47A1-BC38-B80CB321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49450"/>
          </a:xfrm>
        </p:spPr>
        <p:txBody>
          <a:bodyPr/>
          <a:lstStyle/>
          <a:p>
            <a:r>
              <a:rPr lang="en-US" dirty="0"/>
              <a:t>Full Developer/User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2EF6-C56B-4AA5-996C-3ABC09B7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67969"/>
            <a:ext cx="3253804" cy="4742688"/>
          </a:xfrm>
        </p:spPr>
        <p:txBody>
          <a:bodyPr/>
          <a:lstStyle/>
          <a:p>
            <a:r>
              <a:rPr lang="en-US" dirty="0"/>
              <a:t>Actively maintained, constantly updated tutorials and API document</a:t>
            </a:r>
          </a:p>
          <a:p>
            <a:r>
              <a:rPr lang="en-US" dirty="0"/>
              <a:t>Context sensitive help from user’s smartphone. Get help whenever you need it, help that really helps!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AC8D5-A305-4D3B-BA77-42FD6C84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55" y="1267968"/>
            <a:ext cx="4104321" cy="474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CF5837-06CE-4BE2-AFD6-960F750DB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756" y="1267968"/>
            <a:ext cx="2371344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2C8B-3C2A-4E4E-9F36-C1A04365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3290"/>
          </a:xfrm>
        </p:spPr>
        <p:txBody>
          <a:bodyPr/>
          <a:lstStyle/>
          <a:p>
            <a:r>
              <a:rPr lang="en-US" dirty="0"/>
              <a:t>Market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F481-4883-41D3-80D2-56BEB9F6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11808"/>
            <a:ext cx="9905999" cy="4565904"/>
          </a:xfrm>
        </p:spPr>
        <p:txBody>
          <a:bodyPr/>
          <a:lstStyle/>
          <a:p>
            <a:r>
              <a:rPr lang="en-US" dirty="0"/>
              <a:t>It hasn’t taken off yet</a:t>
            </a:r>
          </a:p>
          <a:p>
            <a:r>
              <a:rPr lang="en-US" dirty="0"/>
              <a:t>Most likely every home will install it within 20 years</a:t>
            </a:r>
          </a:p>
          <a:p>
            <a:r>
              <a:rPr lang="en-US" dirty="0"/>
              <a:t>It will be a relatively slow process</a:t>
            </a:r>
          </a:p>
          <a:p>
            <a:r>
              <a:rPr lang="en-US" dirty="0"/>
              <a:t>But it will be a sustainable business in the next decades</a:t>
            </a:r>
          </a:p>
          <a:p>
            <a:r>
              <a:rPr lang="en-US" dirty="0"/>
              <a:t>Which is perfect for a start-up company</a:t>
            </a:r>
          </a:p>
          <a:p>
            <a:r>
              <a:rPr lang="en-US" dirty="0"/>
              <a:t>We know current systems </a:t>
            </a:r>
            <a:r>
              <a:rPr lang="en-US" b="1" dirty="0"/>
              <a:t>don’t work</a:t>
            </a:r>
            <a:r>
              <a:rPr lang="en-US" dirty="0"/>
              <a:t>, </a:t>
            </a:r>
            <a:r>
              <a:rPr lang="en-US" b="1" dirty="0"/>
              <a:t>don’t make sense</a:t>
            </a:r>
          </a:p>
          <a:p>
            <a:r>
              <a:rPr lang="en-US" dirty="0"/>
              <a:t>We can be everything they are not, and establish, and prosper!</a:t>
            </a:r>
          </a:p>
        </p:txBody>
      </p:sp>
    </p:spTree>
    <p:extLst>
      <p:ext uri="{BB962C8B-B14F-4D97-AF65-F5344CB8AC3E}">
        <p14:creationId xmlns:p14="http://schemas.microsoft.com/office/powerpoint/2010/main" val="220962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44D1-4174-420F-B7A8-74DD0494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Imagine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2A0F-8DF4-4559-957F-B7BF46C8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Those Cloud-Based Providers are Touting their Trillion IoT Devices Capacity</a:t>
            </a:r>
          </a:p>
          <a:p>
            <a:r>
              <a:rPr lang="en-US" dirty="0"/>
              <a:t>All Those RF Chip Makers are Prepared for Billions of Chips Per Year</a:t>
            </a:r>
          </a:p>
          <a:p>
            <a:r>
              <a:rPr lang="en-US" dirty="0"/>
              <a:t>Everybody Wants to Sell it to Somebody</a:t>
            </a:r>
          </a:p>
          <a:p>
            <a:r>
              <a:rPr lang="en-US" dirty="0"/>
              <a:t>Our Products Makes Differences in Every Perspective!</a:t>
            </a:r>
          </a:p>
        </p:txBody>
      </p:sp>
    </p:spTree>
    <p:extLst>
      <p:ext uri="{BB962C8B-B14F-4D97-AF65-F5344CB8AC3E}">
        <p14:creationId xmlns:p14="http://schemas.microsoft.com/office/powerpoint/2010/main" val="1915834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F935-D965-4D88-90CE-B51FD74F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79930"/>
          </a:xfrm>
        </p:spPr>
        <p:txBody>
          <a:bodyPr/>
          <a:lstStyle/>
          <a:p>
            <a:r>
              <a:rPr lang="en-US" dirty="0"/>
              <a:t>Our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2DB1-33DA-4BB4-ACC2-9B56F37A2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8448"/>
            <a:ext cx="9905999" cy="4803648"/>
          </a:xfrm>
        </p:spPr>
        <p:txBody>
          <a:bodyPr>
            <a:normAutofit/>
          </a:bodyPr>
          <a:lstStyle/>
          <a:p>
            <a:r>
              <a:rPr lang="en-US" dirty="0"/>
              <a:t>We will be privacy focused and security focused</a:t>
            </a:r>
          </a:p>
          <a:p>
            <a:pPr lvl="1"/>
            <a:r>
              <a:rPr lang="en-US" dirty="0"/>
              <a:t>We will promise Zero data leak! No one else can make such promise!</a:t>
            </a:r>
          </a:p>
          <a:p>
            <a:r>
              <a:rPr lang="en-US" dirty="0"/>
              <a:t>We will also offer our own hardware</a:t>
            </a:r>
          </a:p>
          <a:p>
            <a:pPr lvl="1"/>
            <a:r>
              <a:rPr lang="en-US" dirty="0"/>
              <a:t>We start from several “key devices”, </a:t>
            </a:r>
          </a:p>
          <a:p>
            <a:pPr lvl="2"/>
            <a:r>
              <a:rPr lang="en-US" dirty="0"/>
              <a:t>Hub, Lighting control (switches/dimmers), Thermostat, remote, sprinkler control</a:t>
            </a:r>
          </a:p>
          <a:p>
            <a:pPr lvl="1"/>
            <a:r>
              <a:rPr lang="en-US" dirty="0"/>
              <a:t>We expand our product line</a:t>
            </a:r>
          </a:p>
          <a:p>
            <a:r>
              <a:rPr lang="en-US" dirty="0"/>
              <a:t>Users pay license fee for each third party device connect to our Hub!</a:t>
            </a:r>
          </a:p>
          <a:p>
            <a:pPr lvl="1"/>
            <a:r>
              <a:rPr lang="en-US" dirty="0"/>
              <a:t>Make sure they gradually switch to our hardware</a:t>
            </a:r>
          </a:p>
        </p:txBody>
      </p:sp>
    </p:spTree>
    <p:extLst>
      <p:ext uri="{BB962C8B-B14F-4D97-AF65-F5344CB8AC3E}">
        <p14:creationId xmlns:p14="http://schemas.microsoft.com/office/powerpoint/2010/main" val="1006051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C3A2-094A-4511-B121-72292197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6714"/>
          </a:xfrm>
        </p:spPr>
        <p:txBody>
          <a:bodyPr/>
          <a:lstStyle/>
          <a:p>
            <a:r>
              <a:rPr lang="en-US" dirty="0"/>
              <a:t>Our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66BE-EDB8-412B-A180-FA1B44E4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5232"/>
            <a:ext cx="9905999" cy="4419600"/>
          </a:xfrm>
        </p:spPr>
        <p:txBody>
          <a:bodyPr/>
          <a:lstStyle/>
          <a:p>
            <a:r>
              <a:rPr lang="en-US" dirty="0"/>
              <a:t>Secure All IP Cameras in American Homes</a:t>
            </a:r>
          </a:p>
          <a:p>
            <a:r>
              <a:rPr lang="en-US" dirty="0"/>
              <a:t>Automatically Detect 100s of IP Cameras</a:t>
            </a:r>
          </a:p>
          <a:p>
            <a:r>
              <a:rPr lang="en-US" dirty="0"/>
              <a:t>Monitoring IP cameras from Smartphones</a:t>
            </a:r>
          </a:p>
          <a:p>
            <a:r>
              <a:rPr lang="en-US" dirty="0"/>
              <a:t>Build Our Own Advanced Video Technology and Security Cameras</a:t>
            </a:r>
          </a:p>
          <a:p>
            <a:pPr lvl="1"/>
            <a:r>
              <a:rPr lang="en-US" dirty="0"/>
              <a:t>Think about Zoom Technology</a:t>
            </a:r>
          </a:p>
          <a:p>
            <a:pPr lvl="1"/>
            <a:r>
              <a:rPr lang="en-US" dirty="0"/>
              <a:t>Think about </a:t>
            </a:r>
            <a:r>
              <a:rPr lang="en-US" dirty="0" err="1"/>
              <a:t>Wyze</a:t>
            </a:r>
            <a:r>
              <a:rPr lang="en-US" dirty="0"/>
              <a:t> Cameras</a:t>
            </a:r>
          </a:p>
          <a:p>
            <a:r>
              <a:rPr lang="en-US" dirty="0"/>
              <a:t>What about DVR Business? And Storage Devices/Services?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7A717-14AD-4956-B7D8-337C713C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24" y="618518"/>
            <a:ext cx="2253996" cy="22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C27B-E277-4AC2-BB79-02C1B9FD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24938"/>
          </a:xfrm>
        </p:spPr>
        <p:txBody>
          <a:bodyPr/>
          <a:lstStyle/>
          <a:p>
            <a:r>
              <a:rPr lang="en-US" dirty="0"/>
              <a:t>Know Your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2AA5-19F6-47EF-92FA-A03AC73A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43456"/>
            <a:ext cx="9905999" cy="4248912"/>
          </a:xfrm>
        </p:spPr>
        <p:txBody>
          <a:bodyPr/>
          <a:lstStyle/>
          <a:p>
            <a:r>
              <a:rPr lang="en-US" dirty="0"/>
              <a:t>Those Who Buy $5 “Smart Wi-fi Switches” from Amazon</a:t>
            </a:r>
          </a:p>
          <a:p>
            <a:r>
              <a:rPr lang="en-US" dirty="0"/>
              <a:t>Are NOT our Customer</a:t>
            </a:r>
          </a:p>
          <a:p>
            <a:r>
              <a:rPr lang="en-US" dirty="0"/>
              <a:t>We will Technically and Strategically Avoid that Kind of Customers</a:t>
            </a:r>
          </a:p>
          <a:p>
            <a:r>
              <a:rPr lang="en-US" dirty="0"/>
              <a:t>Still That Leaves Enough Customers Who Has The Demand and Understands Our Differences or Our Value System</a:t>
            </a:r>
          </a:p>
          <a:p>
            <a:r>
              <a:rPr lang="en-US" dirty="0"/>
              <a:t>And They will Have No Other Choices but Us!</a:t>
            </a:r>
          </a:p>
        </p:txBody>
      </p:sp>
    </p:spTree>
    <p:extLst>
      <p:ext uri="{BB962C8B-B14F-4D97-AF65-F5344CB8AC3E}">
        <p14:creationId xmlns:p14="http://schemas.microsoft.com/office/powerpoint/2010/main" val="2032951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B53D-C53E-40F8-AD33-4746363A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4730"/>
          </a:xfrm>
        </p:spPr>
        <p:txBody>
          <a:bodyPr/>
          <a:lstStyle/>
          <a:p>
            <a:r>
              <a:rPr lang="en-US" dirty="0"/>
              <a:t>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9FEF-A169-476B-B6DE-71E785B4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3248"/>
            <a:ext cx="9905999" cy="448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Basically Solely Founded by Mr. Wei and His Family</a:t>
            </a:r>
          </a:p>
          <a:p>
            <a:r>
              <a:rPr lang="en-US" dirty="0"/>
              <a:t>United States</a:t>
            </a:r>
          </a:p>
          <a:p>
            <a:pPr lvl="1"/>
            <a:r>
              <a:rPr lang="en-US" dirty="0" err="1"/>
              <a:t>Smartonlabs</a:t>
            </a:r>
            <a:r>
              <a:rPr lang="en-US" dirty="0"/>
              <a:t> Inc</a:t>
            </a:r>
            <a:br>
              <a:rPr lang="en-US" dirty="0"/>
            </a:br>
            <a:r>
              <a:rPr lang="en-US" dirty="0"/>
              <a:t>IP holding entity, core System R&amp;D</a:t>
            </a:r>
          </a:p>
          <a:p>
            <a:pPr lvl="1"/>
            <a:r>
              <a:rPr lang="en-US" dirty="0"/>
              <a:t>Libre Home Inc</a:t>
            </a:r>
            <a:br>
              <a:rPr lang="en-US" dirty="0"/>
            </a:br>
            <a:r>
              <a:rPr lang="en-US" dirty="0"/>
              <a:t>Brand name, store front</a:t>
            </a:r>
          </a:p>
          <a:p>
            <a:r>
              <a:rPr lang="en-US" dirty="0"/>
              <a:t>China</a:t>
            </a:r>
          </a:p>
          <a:p>
            <a:pPr lvl="1"/>
            <a:r>
              <a:rPr lang="en-US" dirty="0" err="1"/>
              <a:t>Smartonlabs</a:t>
            </a:r>
            <a:r>
              <a:rPr lang="en-US" dirty="0"/>
              <a:t> Shenzhen</a:t>
            </a:r>
            <a:br>
              <a:rPr lang="en-US" dirty="0"/>
            </a:br>
            <a:r>
              <a:rPr lang="en-US" dirty="0"/>
              <a:t>Hardware R&amp;D, manufacture</a:t>
            </a:r>
          </a:p>
          <a:p>
            <a:pPr lvl="1"/>
            <a:r>
              <a:rPr lang="en-US" dirty="0" err="1"/>
              <a:t>Smartonlabs</a:t>
            </a:r>
            <a:r>
              <a:rPr lang="en-US" dirty="0"/>
              <a:t> Harbin</a:t>
            </a:r>
            <a:br>
              <a:rPr lang="en-US" dirty="0"/>
            </a:br>
            <a:r>
              <a:rPr lang="en-US" dirty="0"/>
              <a:t>Smartphone UI &amp; graphic design</a:t>
            </a:r>
          </a:p>
        </p:txBody>
      </p:sp>
    </p:spTree>
    <p:extLst>
      <p:ext uri="{BB962C8B-B14F-4D97-AF65-F5344CB8AC3E}">
        <p14:creationId xmlns:p14="http://schemas.microsoft.com/office/powerpoint/2010/main" val="2042512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790C-9EB4-45C5-8CDA-05003D8E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4522"/>
          </a:xfrm>
        </p:spPr>
        <p:txBody>
          <a:bodyPr/>
          <a:lstStyle/>
          <a:p>
            <a:r>
              <a:rPr lang="en-US" dirty="0"/>
              <a:t>Raising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F914-B23E-40AC-B68B-009FFE7C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63040"/>
            <a:ext cx="9905999" cy="4535424"/>
          </a:xfrm>
        </p:spPr>
        <p:txBody>
          <a:bodyPr>
            <a:normAutofit/>
          </a:bodyPr>
          <a:lstStyle/>
          <a:p>
            <a:r>
              <a:rPr lang="en-US" dirty="0"/>
              <a:t>All software can be taken granted</a:t>
            </a:r>
          </a:p>
          <a:p>
            <a:pPr lvl="1"/>
            <a:r>
              <a:rPr lang="en-US" dirty="0"/>
              <a:t>We still need to expand the team, but cost and risk are beyond manageable</a:t>
            </a:r>
          </a:p>
          <a:p>
            <a:r>
              <a:rPr lang="en-US" dirty="0"/>
              <a:t>Hardware, supply chain and manufacture</a:t>
            </a:r>
          </a:p>
          <a:p>
            <a:pPr lvl="1"/>
            <a:r>
              <a:rPr lang="en-US" dirty="0"/>
              <a:t>We won’t be a great company if we can’t control the supply chain</a:t>
            </a:r>
          </a:p>
          <a:p>
            <a:r>
              <a:rPr lang="en-US" dirty="0"/>
              <a:t>Marketing team</a:t>
            </a:r>
          </a:p>
          <a:p>
            <a:r>
              <a:rPr lang="en-US" altLang="zh-CN" dirty="0"/>
              <a:t>What about US – China tension?</a:t>
            </a:r>
          </a:p>
          <a:p>
            <a:pPr lvl="1"/>
            <a:r>
              <a:rPr lang="en-US" dirty="0"/>
              <a:t>It represents challenge, and opportunity as well</a:t>
            </a:r>
          </a:p>
          <a:p>
            <a:pPr lvl="1"/>
            <a:r>
              <a:rPr lang="en-US" dirty="0"/>
              <a:t>Our whole business is about balance and a sustainable society</a:t>
            </a:r>
          </a:p>
          <a:p>
            <a:pPr lvl="2"/>
            <a:r>
              <a:rPr lang="en-US" dirty="0"/>
              <a:t>From privacy-focus to diversification of supply chain</a:t>
            </a:r>
          </a:p>
        </p:txBody>
      </p:sp>
    </p:spTree>
    <p:extLst>
      <p:ext uri="{BB962C8B-B14F-4D97-AF65-F5344CB8AC3E}">
        <p14:creationId xmlns:p14="http://schemas.microsoft.com/office/powerpoint/2010/main" val="1273717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6F63-B76E-4386-A9C3-7535E2CD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Thank You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5E749-C257-4B18-8C30-84B494E3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87" y="1066799"/>
            <a:ext cx="9408447" cy="49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9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D0D525-8641-4514-BAA3-FD0DCE0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8426"/>
          </a:xfrm>
        </p:spPr>
        <p:txBody>
          <a:bodyPr/>
          <a:lstStyle/>
          <a:p>
            <a:r>
              <a:rPr lang="en-US" dirty="0"/>
              <a:t>Why Blinking Lights? Who Cares?!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42073-B399-4940-BEF1-6063BA3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94688"/>
            <a:ext cx="9905999" cy="4675632"/>
          </a:xfrm>
        </p:spPr>
        <p:txBody>
          <a:bodyPr/>
          <a:lstStyle/>
          <a:p>
            <a:r>
              <a:rPr lang="en-US" dirty="0"/>
              <a:t>Here is why …</a:t>
            </a:r>
          </a:p>
          <a:p>
            <a:pPr lvl="1"/>
            <a:r>
              <a:rPr lang="en-US" dirty="0"/>
              <a:t>IoT is about interconnectivity and interaction</a:t>
            </a:r>
          </a:p>
          <a:p>
            <a:pPr lvl="1"/>
            <a:r>
              <a:rPr lang="en-US" dirty="0"/>
              <a:t>Interconnectivity and interaction between totally unrelated things</a:t>
            </a:r>
          </a:p>
          <a:p>
            <a:pPr lvl="1"/>
            <a:r>
              <a:rPr lang="en-US" dirty="0"/>
              <a:t>“Things” could be “anything” in the near future</a:t>
            </a:r>
          </a:p>
          <a:p>
            <a:r>
              <a:rPr lang="en-US" dirty="0"/>
              <a:t>If a so-called “smart” system can’t even blink a couple of light bulbs</a:t>
            </a:r>
          </a:p>
          <a:p>
            <a:pPr lvl="1"/>
            <a:r>
              <a:rPr lang="en-US" dirty="0"/>
              <a:t>How smart can it be claimed?</a:t>
            </a:r>
          </a:p>
          <a:p>
            <a:pPr lvl="1"/>
            <a:r>
              <a:rPr lang="en-US" dirty="0"/>
              <a:t>God knows what else it cannot do?!</a:t>
            </a:r>
          </a:p>
          <a:p>
            <a:r>
              <a:rPr lang="en-US" dirty="0"/>
              <a:t>Well, I know exactly what </a:t>
            </a:r>
            <a:r>
              <a:rPr lang="en-US" altLang="zh-CN" dirty="0"/>
              <a:t>else </a:t>
            </a:r>
            <a:r>
              <a:rPr lang="en-US" dirty="0"/>
              <a:t>those system cannot do!</a:t>
            </a:r>
          </a:p>
          <a:p>
            <a:pPr lvl="1"/>
            <a:r>
              <a:rPr lang="en-US" dirty="0"/>
              <a:t>That can be proved mathematically, with theoretical computer science!</a:t>
            </a:r>
          </a:p>
        </p:txBody>
      </p:sp>
    </p:spTree>
    <p:extLst>
      <p:ext uri="{BB962C8B-B14F-4D97-AF65-F5344CB8AC3E}">
        <p14:creationId xmlns:p14="http://schemas.microsoft.com/office/powerpoint/2010/main" val="210256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1F180-A323-4E59-A809-C3D54BBF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1091184"/>
            <a:ext cx="4878389" cy="506577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Let’s first talk about Apps</a:t>
            </a:r>
          </a:p>
          <a:p>
            <a:r>
              <a:rPr lang="en-US" dirty="0"/>
              <a:t>Smartphones all depend on Apps</a:t>
            </a:r>
          </a:p>
          <a:p>
            <a:pPr lvl="1"/>
            <a:r>
              <a:rPr lang="en-US" dirty="0"/>
              <a:t>Android Phone</a:t>
            </a:r>
          </a:p>
          <a:p>
            <a:pPr lvl="2"/>
            <a:r>
              <a:rPr lang="en-US" dirty="0"/>
              <a:t>Google Play Store</a:t>
            </a:r>
          </a:p>
          <a:p>
            <a:pPr lvl="1"/>
            <a:r>
              <a:rPr lang="en-US" dirty="0"/>
              <a:t>iPhone</a:t>
            </a:r>
          </a:p>
          <a:p>
            <a:pPr lvl="2"/>
            <a:r>
              <a:rPr lang="en-US" dirty="0"/>
              <a:t>Apple App Store</a:t>
            </a:r>
          </a:p>
          <a:p>
            <a:r>
              <a:rPr lang="en-US" dirty="0"/>
              <a:t>Libre Home has Apps</a:t>
            </a:r>
          </a:p>
          <a:p>
            <a:pPr lvl="1"/>
            <a:r>
              <a:rPr lang="en-US" dirty="0"/>
              <a:t>IoT Apps</a:t>
            </a:r>
          </a:p>
          <a:p>
            <a:pPr lvl="1"/>
            <a:r>
              <a:rPr lang="en-US" dirty="0"/>
              <a:t>Libre Home App Store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9E9F0-A292-45E8-9A32-D723355B6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1184"/>
            <a:ext cx="4875211" cy="506577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Blinking Light is an App</a:t>
            </a:r>
          </a:p>
          <a:p>
            <a:pPr lvl="1"/>
            <a:r>
              <a:rPr lang="en-US" dirty="0"/>
              <a:t>“Holiday Light Show” is the name</a:t>
            </a:r>
          </a:p>
          <a:p>
            <a:r>
              <a:rPr lang="en-US" dirty="0"/>
              <a:t>End Users Setup the App</a:t>
            </a:r>
          </a:p>
          <a:p>
            <a:pPr lvl="1"/>
            <a:r>
              <a:rPr lang="en-US" dirty="0"/>
              <a:t>On their smartphones</a:t>
            </a:r>
          </a:p>
          <a:p>
            <a:pPr lvl="1"/>
            <a:r>
              <a:rPr lang="en-US" dirty="0"/>
              <a:t>Choose any smart lights they installed in their homes</a:t>
            </a:r>
          </a:p>
          <a:p>
            <a:pPr lvl="1"/>
            <a:r>
              <a:rPr lang="en-US" dirty="0"/>
              <a:t>Choose how to blink</a:t>
            </a:r>
          </a:p>
          <a:p>
            <a:pPr lvl="2"/>
            <a:r>
              <a:rPr lang="en-US" dirty="0"/>
              <a:t>Arbitrary patterns chosen by users</a:t>
            </a:r>
          </a:p>
          <a:p>
            <a:r>
              <a:rPr lang="en-US" dirty="0"/>
              <a:t>Developers Develop Apps</a:t>
            </a:r>
          </a:p>
          <a:p>
            <a:pPr lvl="1"/>
            <a:r>
              <a:rPr lang="en-US" dirty="0"/>
              <a:t>And share with the whole world</a:t>
            </a:r>
          </a:p>
          <a:p>
            <a:pPr lvl="1"/>
            <a:r>
              <a:rPr lang="en-US" dirty="0"/>
              <a:t>On Libre Home App Store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075A358-22E8-48F8-9BCE-E1B60F039F5D}"/>
              </a:ext>
            </a:extLst>
          </p:cNvPr>
          <p:cNvSpPr txBox="1">
            <a:spLocks/>
          </p:cNvSpPr>
          <p:nvPr/>
        </p:nvSpPr>
        <p:spPr>
          <a:xfrm>
            <a:off x="1141410" y="451104"/>
            <a:ext cx="4878387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Before We Continue – </a:t>
            </a:r>
            <a:r>
              <a:rPr lang="en-US" b="1" u="sng" dirty="0"/>
              <a:t>IoT Apps</a:t>
            </a:r>
          </a:p>
        </p:txBody>
      </p:sp>
    </p:spTree>
    <p:extLst>
      <p:ext uri="{BB962C8B-B14F-4D97-AF65-F5344CB8AC3E}">
        <p14:creationId xmlns:p14="http://schemas.microsoft.com/office/powerpoint/2010/main" val="38266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D4F0-CE99-42D2-84FC-22807794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1850"/>
          </a:xfrm>
        </p:spPr>
        <p:txBody>
          <a:bodyPr/>
          <a:lstStyle/>
          <a:p>
            <a:r>
              <a:rPr lang="en-US" dirty="0"/>
              <a:t>Libre Home </a:t>
            </a:r>
            <a:r>
              <a:rPr lang="en-US" b="1" u="sng" dirty="0"/>
              <a:t>IoT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B86B-610E-455A-A642-A262A6D69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1420368"/>
            <a:ext cx="4878389" cy="459638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Clear Separation of the Roles</a:t>
            </a:r>
          </a:p>
          <a:p>
            <a:pPr lvl="1"/>
            <a:r>
              <a:rPr lang="en-US" dirty="0"/>
              <a:t>Developers</a:t>
            </a:r>
          </a:p>
          <a:p>
            <a:pPr lvl="2"/>
            <a:r>
              <a:rPr lang="en-US" dirty="0"/>
              <a:t>Develop Apps</a:t>
            </a:r>
          </a:p>
          <a:p>
            <a:pPr lvl="1"/>
            <a:r>
              <a:rPr lang="en-US" dirty="0"/>
              <a:t>Users</a:t>
            </a:r>
          </a:p>
          <a:p>
            <a:pPr lvl="2"/>
            <a:r>
              <a:rPr lang="en-US" dirty="0"/>
              <a:t>Use Apps</a:t>
            </a:r>
          </a:p>
          <a:p>
            <a:r>
              <a:rPr lang="en-US" dirty="0"/>
              <a:t>Users Never Have to Write Any Code</a:t>
            </a:r>
          </a:p>
          <a:p>
            <a:r>
              <a:rPr lang="en-US" dirty="0"/>
              <a:t>Free Development Tool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8FBB0-413A-48E1-9360-A7D7B7283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0368"/>
            <a:ext cx="4875211" cy="459638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Light Show App</a:t>
            </a:r>
          </a:p>
          <a:p>
            <a:r>
              <a:rPr lang="en-US" sz="1800" dirty="0"/>
              <a:t>Only 10 lines of code</a:t>
            </a:r>
          </a:p>
          <a:p>
            <a:pPr lvl="1"/>
            <a:r>
              <a:rPr lang="en-US" sz="1600" dirty="0"/>
              <a:t>Infinite loop</a:t>
            </a:r>
          </a:p>
          <a:p>
            <a:pPr lvl="1"/>
            <a:r>
              <a:rPr lang="en-US" sz="1600" dirty="0"/>
              <a:t>Blinking any number of lights with any pattern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FEA70-5AD6-4EEA-B817-BEA3474A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567" y="3429000"/>
            <a:ext cx="4447985" cy="23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47EB-6598-4221-A46D-2274AEBE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55546"/>
          </a:xfrm>
        </p:spPr>
        <p:txBody>
          <a:bodyPr>
            <a:noAutofit/>
          </a:bodyPr>
          <a:lstStyle/>
          <a:p>
            <a:r>
              <a:rPr lang="en-US" sz="2800" b="1" u="sng" dirty="0"/>
              <a:t>IoT App</a:t>
            </a:r>
            <a:r>
              <a:rPr lang="en-US" sz="2800" dirty="0"/>
              <a:t> - Blinking Lights – Why Other Systems Can’t?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CAA5-5805-494B-9395-4A3853251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1274064"/>
            <a:ext cx="4878389" cy="460857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Other Systems</a:t>
            </a:r>
          </a:p>
          <a:p>
            <a:pPr lvl="1"/>
            <a:r>
              <a:rPr lang="en-US" dirty="0"/>
              <a:t>Basically event trigger and handler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Detected people ⟹ Turn Light</a:t>
            </a:r>
          </a:p>
          <a:p>
            <a:pPr lvl="2"/>
            <a:r>
              <a:rPr lang="en-US" dirty="0"/>
              <a:t>Some state changes ⟹ Other state changes</a:t>
            </a:r>
          </a:p>
          <a:p>
            <a:pPr lvl="1"/>
            <a:r>
              <a:rPr lang="en-US" dirty="0"/>
              <a:t>So-called “ephemeral function”</a:t>
            </a:r>
          </a:p>
          <a:p>
            <a:pPr lvl="1"/>
            <a:r>
              <a:rPr lang="en-US" dirty="0"/>
              <a:t>Fire and die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6E44E-2DC7-46D8-9109-21296C7FD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4064"/>
            <a:ext cx="4875211" cy="460857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Libre Home App Engine</a:t>
            </a:r>
          </a:p>
          <a:p>
            <a:pPr lvl="1"/>
            <a:r>
              <a:rPr lang="en-US" dirty="0"/>
              <a:t>Full fledged Operating System for IoT</a:t>
            </a:r>
          </a:p>
          <a:p>
            <a:pPr lvl="1"/>
            <a:r>
              <a:rPr lang="en-US" dirty="0"/>
              <a:t>Every App is a virtual process running on OS</a:t>
            </a:r>
          </a:p>
          <a:p>
            <a:pPr lvl="1"/>
            <a:r>
              <a:rPr lang="en-US" dirty="0"/>
              <a:t>A process is usually an infinite loop and may never die</a:t>
            </a:r>
          </a:p>
          <a:p>
            <a:pPr lvl="1"/>
            <a:r>
              <a:rPr lang="en-US" dirty="0"/>
              <a:t>Libre Home </a:t>
            </a:r>
            <a:r>
              <a:rPr lang="en-US" dirty="0" err="1"/>
              <a:t>v.s</a:t>
            </a:r>
            <a:r>
              <a:rPr lang="en-US" dirty="0"/>
              <a:t>. Others</a:t>
            </a:r>
          </a:p>
          <a:p>
            <a:pPr lvl="2"/>
            <a:r>
              <a:rPr lang="en-US" dirty="0"/>
              <a:t>“Virtual Processes” </a:t>
            </a:r>
            <a:r>
              <a:rPr lang="en-US" dirty="0" err="1"/>
              <a:t>v.s</a:t>
            </a:r>
            <a:r>
              <a:rPr lang="en-US" dirty="0"/>
              <a:t>. “Ephemeral functions”</a:t>
            </a:r>
          </a:p>
        </p:txBody>
      </p:sp>
    </p:spTree>
    <p:extLst>
      <p:ext uri="{BB962C8B-B14F-4D97-AF65-F5344CB8AC3E}">
        <p14:creationId xmlns:p14="http://schemas.microsoft.com/office/powerpoint/2010/main" val="366096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22F320-62F4-4ACD-8FDF-96DA59F7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1850"/>
          </a:xfrm>
        </p:spPr>
        <p:txBody>
          <a:bodyPr/>
          <a:lstStyle/>
          <a:p>
            <a:r>
              <a:rPr lang="en-US" b="1" u="sng" dirty="0"/>
              <a:t>IoT App</a:t>
            </a:r>
            <a:r>
              <a:rPr lang="en-US" b="1" dirty="0"/>
              <a:t> </a:t>
            </a:r>
            <a:r>
              <a:rPr lang="en-US" dirty="0"/>
              <a:t>- Theoretical Computer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EEB8D-D2B8-4E0E-B5BE-09289701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20368"/>
            <a:ext cx="9905999" cy="4559808"/>
          </a:xfrm>
        </p:spPr>
        <p:txBody>
          <a:bodyPr/>
          <a:lstStyle/>
          <a:p>
            <a:r>
              <a:rPr lang="en-US" dirty="0"/>
              <a:t>Libre Home App Engine is Turing Complete</a:t>
            </a:r>
          </a:p>
          <a:p>
            <a:r>
              <a:rPr lang="en-US" dirty="0"/>
              <a:t>Other systems’ App Engines are not</a:t>
            </a:r>
          </a:p>
          <a:p>
            <a:r>
              <a:rPr lang="en-US" dirty="0"/>
              <a:t>Turing Complete</a:t>
            </a:r>
          </a:p>
          <a:p>
            <a:pPr lvl="1"/>
            <a:r>
              <a:rPr lang="en-US" dirty="0"/>
              <a:t>Equivariant to a Turing Machine</a:t>
            </a:r>
          </a:p>
          <a:p>
            <a:pPr lvl="1"/>
            <a:r>
              <a:rPr lang="en-US" dirty="0"/>
              <a:t>Can </a:t>
            </a:r>
            <a:r>
              <a:rPr lang="en-US" altLang="zh-CN" dirty="0"/>
              <a:t>perform</a:t>
            </a:r>
            <a:r>
              <a:rPr lang="en-US" dirty="0"/>
              <a:t> any algorithm</a:t>
            </a:r>
          </a:p>
          <a:p>
            <a:pPr lvl="1"/>
            <a:r>
              <a:rPr lang="en-US" dirty="0"/>
              <a:t>Can perform any possible automated control</a:t>
            </a:r>
          </a:p>
          <a:p>
            <a:r>
              <a:rPr lang="en-US" dirty="0"/>
              <a:t>Non-Turing Complete</a:t>
            </a:r>
          </a:p>
          <a:p>
            <a:pPr lvl="1"/>
            <a:r>
              <a:rPr lang="en-US" dirty="0"/>
              <a:t>There are unlimited algorithms that it cannot do</a:t>
            </a:r>
          </a:p>
          <a:p>
            <a:pPr lvl="1"/>
            <a:r>
              <a:rPr lang="en-US" dirty="0"/>
              <a:t>Blinking light a just one of them. There are many </a:t>
            </a:r>
            <a:r>
              <a:rPr lang="en-US" dirty="0" err="1"/>
              <a:t>many</a:t>
            </a:r>
            <a:r>
              <a:rPr lang="en-US" dirty="0"/>
              <a:t> more …</a:t>
            </a:r>
          </a:p>
        </p:txBody>
      </p:sp>
    </p:spTree>
    <p:extLst>
      <p:ext uri="{BB962C8B-B14F-4D97-AF65-F5344CB8AC3E}">
        <p14:creationId xmlns:p14="http://schemas.microsoft.com/office/powerpoint/2010/main" val="353497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ACE9-5E5F-4473-B034-174408F2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34794"/>
          </a:xfrm>
        </p:spPr>
        <p:txBody>
          <a:bodyPr/>
          <a:lstStyle/>
          <a:p>
            <a:r>
              <a:rPr lang="en-US" altLang="zh-CN" dirty="0"/>
              <a:t>Patent – </a:t>
            </a:r>
            <a:r>
              <a:rPr lang="en-US" altLang="zh-CN" b="1" u="sng" dirty="0"/>
              <a:t>IoT App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C8D2-D463-481E-A6D3-8ECC0DFC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53312"/>
            <a:ext cx="9905999" cy="4700016"/>
          </a:xfrm>
        </p:spPr>
        <p:txBody>
          <a:bodyPr/>
          <a:lstStyle/>
          <a:p>
            <a:r>
              <a:rPr lang="en-US" dirty="0"/>
              <a:t>One cannot patent Turing Completeness</a:t>
            </a:r>
          </a:p>
          <a:p>
            <a:r>
              <a:rPr lang="en-US" dirty="0"/>
              <a:t>It will be difficult to patent an Operating System</a:t>
            </a:r>
          </a:p>
          <a:p>
            <a:r>
              <a:rPr lang="en-US" dirty="0"/>
              <a:t>Even better, I patented the </a:t>
            </a:r>
            <a:r>
              <a:rPr lang="en-US" b="1" u="sng" dirty="0"/>
              <a:t>tree structure</a:t>
            </a:r>
          </a:p>
          <a:p>
            <a:pPr lvl="1"/>
            <a:r>
              <a:rPr lang="en-US" dirty="0"/>
              <a:t>It took USPTO 4 years to examine the patent</a:t>
            </a:r>
          </a:p>
          <a:p>
            <a:pPr lvl="1"/>
            <a:r>
              <a:rPr lang="en-US" dirty="0"/>
              <a:t>It has been examined twice</a:t>
            </a:r>
          </a:p>
          <a:p>
            <a:pPr lvl="2"/>
            <a:r>
              <a:rPr lang="en-US" dirty="0"/>
              <a:t>Once by examiner</a:t>
            </a:r>
          </a:p>
          <a:p>
            <a:pPr lvl="2"/>
            <a:r>
              <a:rPr lang="en-US" dirty="0"/>
              <a:t>Once by principle examiner</a:t>
            </a:r>
          </a:p>
          <a:p>
            <a:pPr lvl="1"/>
            <a:r>
              <a:rPr lang="en-US" dirty="0"/>
              <a:t>USPTO couldn’t even find any prior art</a:t>
            </a:r>
          </a:p>
          <a:p>
            <a:pPr lvl="1"/>
            <a:r>
              <a:rPr lang="en-US" dirty="0"/>
              <a:t>The patent was granted with 18 months </a:t>
            </a:r>
            <a:br>
              <a:rPr lang="en-US" dirty="0"/>
            </a:br>
            <a:r>
              <a:rPr lang="en-US" dirty="0"/>
              <a:t>extension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3BADD-8BFA-4531-9802-32F4A9BD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690" y="3043890"/>
            <a:ext cx="4364957" cy="28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7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3237</TotalTime>
  <Words>2078</Words>
  <Application>Microsoft Office PowerPoint</Application>
  <PresentationFormat>Widescreen</PresentationFormat>
  <Paragraphs>275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Tw Cen MT</vt:lpstr>
      <vt:lpstr>Circuit</vt:lpstr>
      <vt:lpstr>Libre Home Inc</vt:lpstr>
      <vt:lpstr>Why Libre Home?</vt:lpstr>
      <vt:lpstr>Blinking a Light</vt:lpstr>
      <vt:lpstr>Why Blinking Lights? Who Cares?!</vt:lpstr>
      <vt:lpstr>PowerPoint Presentation</vt:lpstr>
      <vt:lpstr>Libre Home IoT App</vt:lpstr>
      <vt:lpstr>IoT App - Blinking Lights – Why Other Systems Can’t?</vt:lpstr>
      <vt:lpstr>IoT App - Theoretical Computer Science</vt:lpstr>
      <vt:lpstr>Patent – IoT App</vt:lpstr>
      <vt:lpstr>Patent – IoT App - How does it Work? Automated Generation of UI (e.g. Smartphones)</vt:lpstr>
      <vt:lpstr>Patent – IoT App - Reinventing Tree Structure</vt:lpstr>
      <vt:lpstr>Another Patent – IoT App Can’t Get Enough from Tree Structures!</vt:lpstr>
      <vt:lpstr>System - 3 Way Switch, and Beyond</vt:lpstr>
      <vt:lpstr>System - 3 Way Switch, Can Samsung &amp; Xiaomi Really Do it?</vt:lpstr>
      <vt:lpstr>System - This is a Binary Business</vt:lpstr>
      <vt:lpstr>What About Crestron</vt:lpstr>
      <vt:lpstr>Cloud Based System</vt:lpstr>
      <vt:lpstr>Will Cloud Based System Ever Make Sense?</vt:lpstr>
      <vt:lpstr>What About Voice-Assistance?</vt:lpstr>
      <vt:lpstr>Our Technology - Software</vt:lpstr>
      <vt:lpstr>Our Technology - Hardware</vt:lpstr>
      <vt:lpstr>Current Products</vt:lpstr>
      <vt:lpstr>In-Wall Switches – My Unique Design!</vt:lpstr>
      <vt:lpstr>Thermostat – Low Cost &amp; Smarter</vt:lpstr>
      <vt:lpstr>Sprinkler Control</vt:lpstr>
      <vt:lpstr>Libre Home Smart Remote</vt:lpstr>
      <vt:lpstr>Plugin Relay and Dimmer</vt:lpstr>
      <vt:lpstr>Development Tool, IDE/Debug/Deployment</vt:lpstr>
      <vt:lpstr>Entire Business is Industrial IoT ERP/CRM Data Flow with Strict Access Control</vt:lpstr>
      <vt:lpstr>Manufacture/QA Tooling, Software and Firmware</vt:lpstr>
      <vt:lpstr>Full Developer/User Documentation</vt:lpstr>
      <vt:lpstr>Market Analysis</vt:lpstr>
      <vt:lpstr>Just Imagine</vt:lpstr>
      <vt:lpstr>Our Business Model</vt:lpstr>
      <vt:lpstr>Our Business Model</vt:lpstr>
      <vt:lpstr>Know Your Customers</vt:lpstr>
      <vt:lpstr>The Company</vt:lpstr>
      <vt:lpstr>Raising Capital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weiqj</dc:creator>
  <cp:lastModifiedBy>Mak Jawadekar</cp:lastModifiedBy>
  <cp:revision>210</cp:revision>
  <dcterms:created xsi:type="dcterms:W3CDTF">2014-08-26T23:43:54Z</dcterms:created>
  <dcterms:modified xsi:type="dcterms:W3CDTF">2020-06-02T19:05:05Z</dcterms:modified>
</cp:coreProperties>
</file>